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eb.cvent.com/event/1b1ffc4d-f78a-4e4b-b36b-2894e2835863/summar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</a:t>
            </a:r>
          </a:p>
          <a:p>
            <a:r>
              <a:rPr lang="en-US" dirty="0"/>
              <a:t>Manuel Sanchez, OTWG Chair</a:t>
            </a:r>
          </a:p>
        </p:txBody>
      </p:sp>
    </p:spTree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71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Steve Rainwater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Dante’ Jackson </a:t>
            </a:r>
          </a:p>
          <a:p>
            <a:pPr marL="0" indent="0">
              <a:buNone/>
            </a:pPr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ERCOT begun testing onsite. Use the link below for more details: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600" u="sng" dirty="0">
                <a:solidFill>
                  <a:srgbClr val="0000FF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  <a:hlinkClick r:id="rId2"/>
              </a:rPr>
              <a:t>https://web.cvent.com/event/1b1ffc4d-f78a-4e4b-b36b-2894e2835863/summary</a:t>
            </a:r>
            <a:endParaRPr lang="en-US" sz="2600" dirty="0">
              <a:effectLst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ERCOT open test dates every two weeks throughout the year. Cost will be $50 via credit card using CVENT to complete registration.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Waiting period will be 21 days before retest.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600" kern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PLEASE USE THE CVENT SITE FOR ALL QUESTIONS. A FAQ document will be added to the site for more details.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1140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Seminar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from Oncor Electric Delivery</a:t>
            </a:r>
          </a:p>
          <a:p>
            <a:r>
              <a:rPr lang="en-US" dirty="0"/>
              <a:t>Vice-Chair: </a:t>
            </a:r>
            <a:r>
              <a:rPr lang="en-US" b="1" dirty="0"/>
              <a:t>Aaron Ballew </a:t>
            </a:r>
            <a:r>
              <a:rPr lang="en-US" dirty="0"/>
              <a:t>from ERCOT</a:t>
            </a:r>
          </a:p>
          <a:p>
            <a:r>
              <a:rPr lang="en-US" dirty="0"/>
              <a:t>2025 ERCOT OTS is planned to be onsite on the following weeks:</a:t>
            </a:r>
          </a:p>
          <a:p>
            <a:r>
              <a:rPr lang="en-US" dirty="0"/>
              <a:t>Week 1: 3/25 – 3/27 - Completed</a:t>
            </a:r>
          </a:p>
          <a:p>
            <a:r>
              <a:rPr lang="en-US" dirty="0"/>
              <a:t>Week 2: 4/1 – 4/3 - Ongoing</a:t>
            </a:r>
          </a:p>
          <a:p>
            <a:r>
              <a:rPr lang="en-US" dirty="0"/>
              <a:t>Week 3: 4/8 – 4/10</a:t>
            </a:r>
          </a:p>
          <a:p>
            <a:r>
              <a:rPr lang="en-US" dirty="0"/>
              <a:t>Week 4: 4/15 – 4/17</a:t>
            </a:r>
          </a:p>
          <a:p>
            <a:r>
              <a:rPr lang="en-US" dirty="0"/>
              <a:t>Week 5: 4/22 – 4/24</a:t>
            </a:r>
          </a:p>
          <a:p>
            <a:r>
              <a:rPr lang="en-US" dirty="0"/>
              <a:t>Week 6: 4/29 – 5/1</a:t>
            </a:r>
          </a:p>
        </p:txBody>
      </p:sp>
    </p:spTree>
    <p:extLst>
      <p:ext uri="{BB962C8B-B14F-4D97-AF65-F5344CB8AC3E}">
        <p14:creationId xmlns:p14="http://schemas.microsoft.com/office/powerpoint/2010/main" val="152432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6ZWJJVXUU5RK-1360520385-11315</_dlc_DocId>
    <_dlc_DocIdUrl xmlns="67157e50-dfd0-4d95-ba22-a558b94dcf95">
      <Url>https://intranet.corp.oncor.com/sites/OTSTraining/_layouts/15/DocIdRedir.aspx?ID=6ZWJJVXUU5RK-1360520385-11315</Url>
      <Description>6ZWJJVXUU5RK-1360520385-11315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9AD5DB-6A10-4841-8149-B1FC525150E9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67157e50-dfd0-4d95-ba22-a558b94dcf95"/>
    <ds:schemaRef ds:uri="http://www.w3.org/XML/1998/namespace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184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Times New Roman</vt:lpstr>
      <vt:lpstr>Office Theme</vt:lpstr>
      <vt:lpstr>OTWG Updates</vt:lpstr>
      <vt:lpstr>ERCOT Operator Certification Task Force</vt:lpstr>
      <vt:lpstr>ERCOT Operations Training Seminar Task Force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Clifton, Suzy</cp:lastModifiedBy>
  <cp:revision>21</cp:revision>
  <dcterms:created xsi:type="dcterms:W3CDTF">2024-01-17T19:14:12Z</dcterms:created>
  <dcterms:modified xsi:type="dcterms:W3CDTF">2025-03-27T21:02:51Z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fc7b5f6c-e9d9-4ad8-a992-322fe0417128</vt:lpwstr>
  </property>
  <property fmtid="{D5CDD505-2E9C-101B-9397-08002B2CF9AE}" pid="4" name="MSIP_Label_7084cbda-52b8-46fb-a7b7-cb5bd465ed85_Enabled">
    <vt:lpwstr>true</vt:lpwstr>
  </property>
  <property fmtid="{D5CDD505-2E9C-101B-9397-08002B2CF9AE}" pid="5" name="MSIP_Label_7084cbda-52b8-46fb-a7b7-cb5bd465ed85_SetDate">
    <vt:lpwstr>2025-03-27T21:02:32Z</vt:lpwstr>
  </property>
  <property fmtid="{D5CDD505-2E9C-101B-9397-08002B2CF9AE}" pid="6" name="MSIP_Label_7084cbda-52b8-46fb-a7b7-cb5bd465ed85_Method">
    <vt:lpwstr>Standard</vt:lpwstr>
  </property>
  <property fmtid="{D5CDD505-2E9C-101B-9397-08002B2CF9AE}" pid="7" name="MSIP_Label_7084cbda-52b8-46fb-a7b7-cb5bd465ed85_Name">
    <vt:lpwstr>Internal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ActionId">
    <vt:lpwstr>3ba46e63-dee8-4ac7-9f0f-cf1ed70e8c10</vt:lpwstr>
  </property>
  <property fmtid="{D5CDD505-2E9C-101B-9397-08002B2CF9AE}" pid="10" name="MSIP_Label_7084cbda-52b8-46fb-a7b7-cb5bd465ed85_ContentBits">
    <vt:lpwstr>0</vt:lpwstr>
  </property>
  <property fmtid="{D5CDD505-2E9C-101B-9397-08002B2CF9AE}" pid="11" name="MSIP_Label_7084cbda-52b8-46fb-a7b7-cb5bd465ed85_Tag">
    <vt:lpwstr>10, 3, 0, 1</vt:lpwstr>
  </property>
</Properties>
</file>